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7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8" r:id="rId15"/>
    <p:sldId id="279" r:id="rId16"/>
    <p:sldId id="280" r:id="rId17"/>
    <p:sldId id="271" r:id="rId18"/>
    <p:sldId id="268" r:id="rId19"/>
    <p:sldId id="270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0.tiff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4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3.tiff"/><Relationship Id="rId5" Type="http://schemas.openxmlformats.org/officeDocument/2006/relationships/image" Target="../media/image17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3.tiff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0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hyperlink" Target="https://www.cs.cmu.edu/~scoros/cs15869-s15/lectures/05-CSG_Procedural.pdf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f.ed.ac.uk/teaching/courses/cg/lectures/slides16.pdf" TargetMode="External"/><Relationship Id="rId5" Type="http://schemas.openxmlformats.org/officeDocument/2006/relationships/hyperlink" Target="https://www.cs.princeton.edu/courses/archive/spring03/cs426/lectures/16-procedural.pdf" TargetMode="External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TffQIFFYR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2.tiff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20.tiff"/><Relationship Id="rId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5: Modelling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4716808" y="1829288"/>
            <a:ext cx="2425552" cy="242555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3358889" y="2314020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7111033" y="2314020"/>
            <a:ext cx="1351153" cy="153414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033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" r="11222" b="2"/>
          <a:stretch/>
        </p:blipFill>
        <p:spPr>
          <a:xfrm>
            <a:off x="274134" y="203867"/>
            <a:ext cx="981985" cy="1114980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E34EB-E956-DC46-BAF3-C0F16D36D776}"/>
              </a:ext>
            </a:extLst>
          </p:cNvPr>
          <p:cNvSpPr txBox="1"/>
          <p:nvPr/>
        </p:nvSpPr>
        <p:spPr>
          <a:xfrm>
            <a:off x="1355148" y="429055"/>
            <a:ext cx="3686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02FF5-AC16-3242-82EF-BB8DD82C76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"/>
                    </a14:imgEffect>
                  </a14:imgLayer>
                </a14:imgProps>
              </a:ext>
            </a:extLst>
          </a:blip>
          <a:srcRect t="14611" r="-2" b="8104"/>
          <a:stretch/>
        </p:blipFill>
        <p:spPr>
          <a:xfrm>
            <a:off x="7981566" y="1416896"/>
            <a:ext cx="3793091" cy="164892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4ED00-7DCC-0E43-84E1-BBFF1B0431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9000"/>
                    </a14:imgEffect>
                  </a14:imgLayer>
                </a14:imgProps>
              </a:ext>
            </a:extLst>
          </a:blip>
          <a:srcRect r="-3" b="2368"/>
          <a:stretch/>
        </p:blipFill>
        <p:spPr>
          <a:xfrm>
            <a:off x="2535934" y="1416900"/>
            <a:ext cx="2887119" cy="1648921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61BCBA-17A3-1D45-9A36-87FD7C8C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9000"/>
                    </a14:imgEffect>
                  </a14:imgLayer>
                </a14:imgProps>
              </a:ext>
            </a:extLst>
          </a:blip>
          <a:srcRect t="10048" r="2" b="32665"/>
          <a:stretch/>
        </p:blipFill>
        <p:spPr>
          <a:xfrm>
            <a:off x="7604707" y="4214206"/>
            <a:ext cx="2878316" cy="164892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320E57-F31E-574A-A605-224E4DEC27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</a:extLst>
          </a:blip>
          <a:srcRect t="7978" r="-2" b="31852"/>
          <a:stretch/>
        </p:blipFill>
        <p:spPr>
          <a:xfrm>
            <a:off x="1603213" y="4383018"/>
            <a:ext cx="3793091" cy="164892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C3C3E2-72D6-0D44-9CEA-2F6E482B9B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3213" y="1840527"/>
            <a:ext cx="1145907" cy="801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AD0104-DD75-E64B-A340-408778702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6251" y="1879211"/>
            <a:ext cx="1145907" cy="801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ADEFAC-3DD6-3849-A696-5AABB1AE75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7393" y="4637836"/>
            <a:ext cx="1145907" cy="801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02B654-A9D1-EF43-9016-A6227827D3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126" y="4841923"/>
            <a:ext cx="1145907" cy="8016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717508-7B9F-BF49-83D4-DE82902C17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1806" y="2338214"/>
            <a:ext cx="3471467" cy="2603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D5C815-34D5-354D-92E4-772B21DD99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1331" y="3065821"/>
            <a:ext cx="1033193" cy="10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04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4716808" y="1829288"/>
            <a:ext cx="2425552" cy="242555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3358889" y="2314020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7111033" y="2314020"/>
            <a:ext cx="1351153" cy="153414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867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8" r="37204" b="2"/>
          <a:stretch/>
        </p:blipFill>
        <p:spPr>
          <a:xfrm>
            <a:off x="249929" y="295142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A1FFB-4310-354C-BECD-2FDA63B338D8}"/>
              </a:ext>
            </a:extLst>
          </p:cNvPr>
          <p:cNvSpPr txBox="1"/>
          <p:nvPr/>
        </p:nvSpPr>
        <p:spPr>
          <a:xfrm>
            <a:off x="1607848" y="738544"/>
            <a:ext cx="3686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mathematical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FFE6CE-2170-E447-9657-4C06EAC94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"/>
                    </a14:imgEffect>
                  </a14:imgLayer>
                </a14:imgProps>
              </a:ext>
            </a:extLst>
          </a:blip>
          <a:srcRect t="14611" r="-2" b="8104"/>
          <a:stretch/>
        </p:blipFill>
        <p:spPr>
          <a:xfrm>
            <a:off x="7109370" y="1829288"/>
            <a:ext cx="3793091" cy="164892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EB36B-C7F8-0343-8BF8-E73371722C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9000"/>
                    </a14:imgEffect>
                  </a14:imgLayer>
                </a14:imgProps>
              </a:ext>
            </a:extLst>
          </a:blip>
          <a:srcRect r="-3" b="2368"/>
          <a:stretch/>
        </p:blipFill>
        <p:spPr>
          <a:xfrm>
            <a:off x="4600155" y="1829291"/>
            <a:ext cx="2887119" cy="1648921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B24D5-4670-3B48-8B89-0B16D39614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9000"/>
                    </a14:imgEffect>
                  </a14:imgLayer>
                </a14:imgProps>
              </a:ext>
            </a:extLst>
          </a:blip>
          <a:srcRect t="10048" r="2" b="32665"/>
          <a:stretch/>
        </p:blipFill>
        <p:spPr>
          <a:xfrm>
            <a:off x="6127600" y="3740035"/>
            <a:ext cx="2878316" cy="164892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DB57B6-3536-E642-99F4-35386EBC51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</a:extLst>
          </a:blip>
          <a:srcRect t="7978" r="-2" b="31852"/>
          <a:stretch/>
        </p:blipFill>
        <p:spPr>
          <a:xfrm>
            <a:off x="2741102" y="3740035"/>
            <a:ext cx="3793091" cy="164892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55302D-20E5-8A4E-A66F-BD7DDBC13C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504" y="4013704"/>
            <a:ext cx="1917700" cy="127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156F-FEF8-1F45-A5C6-DA31F37FC0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3296" y="2059334"/>
            <a:ext cx="1033193" cy="10331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6A9E56-42E9-9C47-8ED8-C4D4E6148C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1740" y="2252918"/>
            <a:ext cx="1145907" cy="8016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6E82AB-98BB-B94E-850E-EBD15571C1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7396" y="4047900"/>
            <a:ext cx="1033193" cy="10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2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56484D-8D37-D483-5694-B50D49A8079B}"/>
              </a:ext>
            </a:extLst>
          </p:cNvPr>
          <p:cNvSpPr txBox="1">
            <a:spLocks/>
          </p:cNvSpPr>
          <p:nvPr/>
        </p:nvSpPr>
        <p:spPr>
          <a:xfrm>
            <a:off x="1066195" y="2779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3D shape 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9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9124-50AA-FCB4-FE8A-F1883C55A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CD2064-A6E2-D4C7-1238-996C2B740B87}"/>
              </a:ext>
            </a:extLst>
          </p:cNvPr>
          <p:cNvSpPr txBox="1">
            <a:spLocks/>
          </p:cNvSpPr>
          <p:nvPr/>
        </p:nvSpPr>
        <p:spPr>
          <a:xfrm>
            <a:off x="1066195" y="2779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3D shape representations</a:t>
            </a:r>
            <a:endParaRPr lang="en-US" dirty="0"/>
          </a:p>
        </p:txBody>
      </p:sp>
      <p:pic>
        <p:nvPicPr>
          <p:cNvPr id="2052" name="Picture 4" descr="Pouring water from glass pitcher on ...">
            <a:extLst>
              <a:ext uri="{FF2B5EF4-FFF2-40B4-BE49-F238E27FC236}">
                <a16:creationId xmlns:a16="http://schemas.microsoft.com/office/drawing/2014/main" id="{F6428227-06FC-04F9-4B90-059E313A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" y="1993184"/>
            <a:ext cx="3346493" cy="51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ere to See Highland Cows in Scotland | VisitScotland">
            <a:extLst>
              <a:ext uri="{FF2B5EF4-FFF2-40B4-BE49-F238E27FC236}">
                <a16:creationId xmlns:a16="http://schemas.microsoft.com/office/drawing/2014/main" id="{4DADD43F-130E-4F05-6FC6-BBD24A8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22" y="1334824"/>
            <a:ext cx="5279308" cy="35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Constructive Solid Geometry Tool - procegen - Procedural Content Generation">
            <a:extLst>
              <a:ext uri="{FF2B5EF4-FFF2-40B4-BE49-F238E27FC236}">
                <a16:creationId xmlns:a16="http://schemas.microsoft.com/office/drawing/2014/main" id="{85536DC8-67A3-AED3-9C04-C634D086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76" y="4572388"/>
            <a:ext cx="3564140" cy="200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BFGOODRICH TRAIL-TERRAIN T/A - On-Road ...">
            <a:extLst>
              <a:ext uri="{FF2B5EF4-FFF2-40B4-BE49-F238E27FC236}">
                <a16:creationId xmlns:a16="http://schemas.microsoft.com/office/drawing/2014/main" id="{A3A269BF-1AD5-B830-D173-B0E9F0C3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530" y="372259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15 Different Types of Terrain You ...">
            <a:extLst>
              <a:ext uri="{FF2B5EF4-FFF2-40B4-BE49-F238E27FC236}">
                <a16:creationId xmlns:a16="http://schemas.microsoft.com/office/drawing/2014/main" id="{89D820F2-3C92-5D11-5693-7107F93A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330" y="1357683"/>
            <a:ext cx="38227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he cities with the most skyscrapers in the world | Condé Nast Traveller  Middle East">
            <a:extLst>
              <a:ext uri="{FF2B5EF4-FFF2-40B4-BE49-F238E27FC236}">
                <a16:creationId xmlns:a16="http://schemas.microsoft.com/office/drawing/2014/main" id="{FC2804E4-BAE4-BCB6-D297-794469A8A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99" y="3798167"/>
            <a:ext cx="4328353" cy="288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25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11B27-5081-E7BC-480F-6FFDCC74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4DA631F-A243-AB68-22DB-52A430C4CD6E}"/>
              </a:ext>
            </a:extLst>
          </p:cNvPr>
          <p:cNvSpPr txBox="1">
            <a:spLocks/>
          </p:cNvSpPr>
          <p:nvPr/>
        </p:nvSpPr>
        <p:spPr>
          <a:xfrm>
            <a:off x="1066195" y="2779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3D shape 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1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E97F-E02D-E946-B88E-E0A6FEE5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shape representations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7C4E-AACA-1A44-BFED-65EF8B885C3D}"/>
              </a:ext>
            </a:extLst>
          </p:cNvPr>
          <p:cNvSpPr txBox="1"/>
          <p:nvPr/>
        </p:nvSpPr>
        <p:spPr>
          <a:xfrm>
            <a:off x="1321193" y="1661359"/>
            <a:ext cx="825890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600" dirty="0"/>
              <a:t>Implicit representation</a:t>
            </a:r>
          </a:p>
          <a:p>
            <a:pPr marL="342900" indent="-342900">
              <a:buFontTx/>
              <a:buChar char="-"/>
            </a:pPr>
            <a:endParaRPr lang="en-US" sz="2600" dirty="0"/>
          </a:p>
          <a:p>
            <a:pPr marL="342900" indent="-342900">
              <a:buFontTx/>
              <a:buChar char="-"/>
            </a:pPr>
            <a:r>
              <a:rPr lang="en-US" sz="2600" dirty="0"/>
              <a:t>Explicit representations</a:t>
            </a:r>
          </a:p>
          <a:p>
            <a:pPr marL="800100" lvl="1" indent="-342900">
              <a:buFontTx/>
              <a:buChar char="-"/>
            </a:pPr>
            <a:r>
              <a:rPr lang="en-US" sz="2600" dirty="0"/>
              <a:t>primitives</a:t>
            </a:r>
          </a:p>
          <a:p>
            <a:pPr marL="800100" lvl="1" indent="-342900">
              <a:buFontTx/>
              <a:buChar char="-"/>
            </a:pPr>
            <a:r>
              <a:rPr lang="en-US" sz="2600" dirty="0"/>
              <a:t>parametric</a:t>
            </a:r>
          </a:p>
        </p:txBody>
      </p:sp>
    </p:spTree>
    <p:extLst>
      <p:ext uri="{BB962C8B-B14F-4D97-AF65-F5344CB8AC3E}">
        <p14:creationId xmlns:p14="http://schemas.microsoft.com/office/powerpoint/2010/main" val="133146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C7426-0E04-FF41-8870-7B8464AFEF42}"/>
              </a:ext>
            </a:extLst>
          </p:cNvPr>
          <p:cNvGrpSpPr/>
          <p:nvPr/>
        </p:nvGrpSpPr>
        <p:grpSpPr>
          <a:xfrm>
            <a:off x="425160" y="1287579"/>
            <a:ext cx="3556000" cy="1981200"/>
            <a:chOff x="1180905" y="1763151"/>
            <a:chExt cx="3556000" cy="1981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2F73D1-25A1-C347-A61C-164285DE50E4}"/>
                </a:ext>
              </a:extLst>
            </p:cNvPr>
            <p:cNvSpPr/>
            <p:nvPr/>
          </p:nvSpPr>
          <p:spPr>
            <a:xfrm>
              <a:off x="1180905" y="1763151"/>
              <a:ext cx="3556000" cy="1981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9E48AE-7CBF-4F44-8AD7-E63C146F1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905" y="1763151"/>
              <a:ext cx="3556000" cy="19812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CFB0F60-F974-0440-A434-E1FB0CA7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8" t="23048" r="29201" b="19413"/>
          <a:stretch/>
        </p:blipFill>
        <p:spPr>
          <a:xfrm>
            <a:off x="4253129" y="1300279"/>
            <a:ext cx="3720645" cy="205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2E716E-AF7E-6640-833A-677149CE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012" y="1300279"/>
            <a:ext cx="3352800" cy="1968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F4C99D9-4590-FE46-846F-58E0CA09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3D modelling – common approaches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0E694-E976-2349-8F82-3733B737A165}"/>
              </a:ext>
            </a:extLst>
          </p:cNvPr>
          <p:cNvSpPr txBox="1"/>
          <p:nvPr/>
        </p:nvSpPr>
        <p:spPr>
          <a:xfrm>
            <a:off x="425161" y="3268779"/>
            <a:ext cx="3555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constructive solid geometry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1B7DC-3D95-FD41-9556-0903B799AAB1}"/>
              </a:ext>
            </a:extLst>
          </p:cNvPr>
          <p:cNvSpPr txBox="1"/>
          <p:nvPr/>
        </p:nvSpPr>
        <p:spPr>
          <a:xfrm>
            <a:off x="4701646" y="3283814"/>
            <a:ext cx="2851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parametric surfaces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AAF9C-E11F-DB43-B9AC-C416114AB4B9}"/>
              </a:ext>
            </a:extLst>
          </p:cNvPr>
          <p:cNvSpPr txBox="1"/>
          <p:nvPr/>
        </p:nvSpPr>
        <p:spPr>
          <a:xfrm>
            <a:off x="8499258" y="3283814"/>
            <a:ext cx="2851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procedural modelling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6E308-0519-C24B-A5F7-63A94D44D648}"/>
              </a:ext>
            </a:extLst>
          </p:cNvPr>
          <p:cNvSpPr/>
          <p:nvPr/>
        </p:nvSpPr>
        <p:spPr>
          <a:xfrm>
            <a:off x="8246012" y="3730566"/>
            <a:ext cx="320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https://www.cs.princeton.edu/courses/archive/spring03/cs426/lectures/16-procedural.pdf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BEF4EB-7364-BE44-A7B1-AD840313B9BB}"/>
              </a:ext>
            </a:extLst>
          </p:cNvPr>
          <p:cNvSpPr/>
          <p:nvPr/>
        </p:nvSpPr>
        <p:spPr>
          <a:xfrm>
            <a:off x="4603519" y="3758702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http://www.inf.ed.ac.uk/teaching/courses/cg/lectures/slides16.pdf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3A77FF-C48A-CC40-8B41-0ADAEF2DC7CC}"/>
              </a:ext>
            </a:extLst>
          </p:cNvPr>
          <p:cNvSpPr/>
          <p:nvPr/>
        </p:nvSpPr>
        <p:spPr>
          <a:xfrm>
            <a:off x="600292" y="3758702"/>
            <a:ext cx="320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https://www.cs.cmu.edu/~scoros/cs15869-s15/lectures/05-CSG_Procedural.pdf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55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F4C99D9-4590-FE46-846F-58E0CA09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Materials – common approaches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0E694-E976-2349-8F82-3733B737A165}"/>
              </a:ext>
            </a:extLst>
          </p:cNvPr>
          <p:cNvSpPr txBox="1"/>
          <p:nvPr/>
        </p:nvSpPr>
        <p:spPr>
          <a:xfrm>
            <a:off x="411093" y="4126904"/>
            <a:ext cx="3555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1B7DC-3D95-FD41-9556-0903B799AAB1}"/>
              </a:ext>
            </a:extLst>
          </p:cNvPr>
          <p:cNvSpPr txBox="1"/>
          <p:nvPr/>
        </p:nvSpPr>
        <p:spPr>
          <a:xfrm>
            <a:off x="4178128" y="4126904"/>
            <a:ext cx="3579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parametric e.g. </a:t>
            </a:r>
            <a:r>
              <a:rPr lang="en-US" sz="2200" dirty="0" err="1"/>
              <a:t>ggx</a:t>
            </a:r>
            <a:r>
              <a:rPr lang="en-US" sz="2200" dirty="0"/>
              <a:t>, </a:t>
            </a:r>
            <a:r>
              <a:rPr lang="en-US" sz="2200" dirty="0" err="1"/>
              <a:t>bssrdf</a:t>
            </a:r>
            <a:endParaRPr lang="en-US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AAF9C-E11F-DB43-B9AC-C416114AB4B9}"/>
              </a:ext>
            </a:extLst>
          </p:cNvPr>
          <p:cNvSpPr txBox="1"/>
          <p:nvPr/>
        </p:nvSpPr>
        <p:spPr>
          <a:xfrm>
            <a:off x="8485190" y="4141939"/>
            <a:ext cx="2851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procedural modelling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5D24C-90EF-DE4B-9010-8C2C7390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451" y="1246192"/>
            <a:ext cx="1670672" cy="1670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F5169-8FE4-B342-BDA3-54EA7F5B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68" y="1582553"/>
            <a:ext cx="3899682" cy="2267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9038C0-5C34-1C48-8825-5DC2BB954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385" y="2484926"/>
            <a:ext cx="2430581" cy="136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BDB74-3E84-404F-B0EB-BE3A25A87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54" y="2342814"/>
            <a:ext cx="3191208" cy="1799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32DA78-D0AC-E34A-83A8-869DA3B9E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9" y="1060425"/>
            <a:ext cx="2695855" cy="16706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1E90F4-BAF6-D444-AE1F-8303C858DE0B}"/>
              </a:ext>
            </a:extLst>
          </p:cNvPr>
          <p:cNvSpPr txBox="1"/>
          <p:nvPr/>
        </p:nvSpPr>
        <p:spPr>
          <a:xfrm>
            <a:off x="3772038" y="5538096"/>
            <a:ext cx="4637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more about this, later in the course …</a:t>
            </a:r>
          </a:p>
        </p:txBody>
      </p:sp>
    </p:spTree>
    <p:extLst>
      <p:ext uri="{BB962C8B-B14F-4D97-AF65-F5344CB8AC3E}">
        <p14:creationId xmlns:p14="http://schemas.microsoft.com/office/powerpoint/2010/main" val="348679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5ED2-2304-1E41-BBFD-6830D8E5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</p:spTree>
    <p:extLst>
      <p:ext uri="{BB962C8B-B14F-4D97-AF65-F5344CB8AC3E}">
        <p14:creationId xmlns:p14="http://schemas.microsoft.com/office/powerpoint/2010/main" val="1260286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42DF5-5CBD-1440-877B-D0346F203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4439"/>
          <a:stretch/>
        </p:blipFill>
        <p:spPr>
          <a:xfrm>
            <a:off x="1321193" y="1190752"/>
            <a:ext cx="4774807" cy="2566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63DD51-E7A4-4547-9454-4D27412F2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79" r="-3" b="-3"/>
          <a:stretch/>
        </p:blipFill>
        <p:spPr>
          <a:xfrm>
            <a:off x="1321192" y="3971512"/>
            <a:ext cx="4774807" cy="2539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2E840-9867-C64D-AB93-5935FD4A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21" r="6027" b="-1"/>
          <a:stretch/>
        </p:blipFill>
        <p:spPr>
          <a:xfrm>
            <a:off x="6282401" y="1190752"/>
            <a:ext cx="4774806" cy="5179881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8507856-4B63-6949-A82E-05EA36D4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270616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5ED2-2304-1E41-BBFD-6830D8E5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8FED7-34A1-BB45-B77A-1646855F7D19}"/>
              </a:ext>
            </a:extLst>
          </p:cNvPr>
          <p:cNvSpPr txBox="1"/>
          <p:nvPr/>
        </p:nvSpPr>
        <p:spPr>
          <a:xfrm>
            <a:off x="2065801" y="1691640"/>
            <a:ext cx="90760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use (a system, procedure, etc.) as an example to follow or imitate.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647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1EE7A-DF17-134E-B168-BF8AAE34C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88" b="2"/>
          <a:stretch/>
        </p:blipFill>
        <p:spPr>
          <a:xfrm>
            <a:off x="7967351" y="-1"/>
            <a:ext cx="4224651" cy="3346705"/>
          </a:xfrm>
          <a:custGeom>
            <a:avLst/>
            <a:gdLst>
              <a:gd name="connsiteX0" fmla="*/ 1549963 w 4224651"/>
              <a:gd name="connsiteY0" fmla="*/ 0 h 3346705"/>
              <a:gd name="connsiteX1" fmla="*/ 1555540 w 4224651"/>
              <a:gd name="connsiteY1" fmla="*/ 0 h 3346705"/>
              <a:gd name="connsiteX2" fmla="*/ 2621768 w 4224651"/>
              <a:gd name="connsiteY2" fmla="*/ 0 h 3346705"/>
              <a:gd name="connsiteX3" fmla="*/ 4224651 w 4224651"/>
              <a:gd name="connsiteY3" fmla="*/ 0 h 3346705"/>
              <a:gd name="connsiteX4" fmla="*/ 4224651 w 4224651"/>
              <a:gd name="connsiteY4" fmla="*/ 3346705 h 3346705"/>
              <a:gd name="connsiteX5" fmla="*/ 0 w 422465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47F832-883D-3948-B91F-0E0C5B632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11" r="-2" b="8104"/>
          <a:stretch/>
        </p:blipFill>
        <p:spPr>
          <a:xfrm>
            <a:off x="4493435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FE2A-B28E-8F48-831D-85AB5F379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68"/>
          <a:stretch/>
        </p:blipFill>
        <p:spPr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EFA85-62EB-E749-92A1-665551CFD2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48" r="2" b="32665"/>
          <a:stretch/>
        </p:blipFill>
        <p:spPr>
          <a:xfrm>
            <a:off x="6350090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79C5F-E34E-7B46-9072-4964A9F5F5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78" r="-2" b="31852"/>
          <a:stretch/>
        </p:blipFill>
        <p:spPr>
          <a:xfrm>
            <a:off x="-1" y="3511295"/>
            <a:ext cx="769856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6412A6-0D8B-B842-9AE7-321B4C521777}"/>
              </a:ext>
            </a:extLst>
          </p:cNvPr>
          <p:cNvSpPr txBox="1"/>
          <p:nvPr/>
        </p:nvSpPr>
        <p:spPr>
          <a:xfrm>
            <a:off x="10672590" y="3511051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geometry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EC779-11C3-104B-8FC1-F4F32C09D0B3}"/>
              </a:ext>
            </a:extLst>
          </p:cNvPr>
          <p:cNvSpPr txBox="1"/>
          <p:nvPr/>
        </p:nvSpPr>
        <p:spPr>
          <a:xfrm>
            <a:off x="10672571" y="0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lighting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EEFEF-7B56-DE44-890F-B72A5B132CC9}"/>
              </a:ext>
            </a:extLst>
          </p:cNvPr>
          <p:cNvSpPr txBox="1"/>
          <p:nvPr/>
        </p:nvSpPr>
        <p:spPr>
          <a:xfrm>
            <a:off x="7666159" y="-245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animation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A00F9-A789-9C4A-AE7D-0766D9454AF4}"/>
              </a:ext>
            </a:extLst>
          </p:cNvPr>
          <p:cNvSpPr txBox="1"/>
          <p:nvPr/>
        </p:nvSpPr>
        <p:spPr>
          <a:xfrm>
            <a:off x="4453402" y="0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materials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B5A3F3-A5C4-A848-9C3C-4A63196964A2}"/>
              </a:ext>
            </a:extLst>
          </p:cNvPr>
          <p:cNvSpPr txBox="1"/>
          <p:nvPr/>
        </p:nvSpPr>
        <p:spPr>
          <a:xfrm>
            <a:off x="16764" y="3739965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textures</a:t>
            </a:r>
          </a:p>
        </p:txBody>
      </p:sp>
    </p:spTree>
    <p:extLst>
      <p:ext uri="{BB962C8B-B14F-4D97-AF65-F5344CB8AC3E}">
        <p14:creationId xmlns:p14="http://schemas.microsoft.com/office/powerpoint/2010/main" val="81823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9632-837E-0EEB-EB8A-4313AF29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/blender - Stumbled upon a helpful visual guide for 3D production stages in Andy Beane's &quot;3D Animation Essentials&quot;">
            <a:extLst>
              <a:ext uri="{FF2B5EF4-FFF2-40B4-BE49-F238E27FC236}">
                <a16:creationId xmlns:a16="http://schemas.microsoft.com/office/drawing/2014/main" id="{6E621AA8-1989-642F-6C57-1EA65E6D9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0"/>
            <a:ext cx="7837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0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5ED2-2304-1E41-BBFD-6830D8E5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videos showing ‘effects breakdown’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CF881-C2F0-D54B-8950-D0F5EE6858CA}"/>
              </a:ext>
            </a:extLst>
          </p:cNvPr>
          <p:cNvSpPr/>
          <p:nvPr/>
        </p:nvSpPr>
        <p:spPr>
          <a:xfrm>
            <a:off x="3266866" y="1998464"/>
            <a:ext cx="5269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https://www.youtube.com/watch?v=pTffQIFFYR8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9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3793813" y="1841623"/>
            <a:ext cx="4627646" cy="4627648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1319706" y="2854974"/>
            <a:ext cx="2590737" cy="292695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8297994" y="2854974"/>
            <a:ext cx="2577829" cy="292695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1715E7-84B0-D348-91A3-763561DA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Approaches to modelling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8AEEE-3733-964A-B58A-B11D47A227EB}"/>
              </a:ext>
            </a:extLst>
          </p:cNvPr>
          <p:cNvSpPr txBox="1"/>
          <p:nvPr/>
        </p:nvSpPr>
        <p:spPr>
          <a:xfrm>
            <a:off x="4913620" y="1329135"/>
            <a:ext cx="23541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Artistic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C8B71-7ADE-6143-9D3C-7AB3903F50D2}"/>
              </a:ext>
            </a:extLst>
          </p:cNvPr>
          <p:cNvSpPr txBox="1"/>
          <p:nvPr/>
        </p:nvSpPr>
        <p:spPr>
          <a:xfrm>
            <a:off x="8538740" y="2424087"/>
            <a:ext cx="1815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8BA63-2B9D-5644-851D-72EE375D80C2}"/>
              </a:ext>
            </a:extLst>
          </p:cNvPr>
          <p:cNvSpPr txBox="1"/>
          <p:nvPr/>
        </p:nvSpPr>
        <p:spPr>
          <a:xfrm>
            <a:off x="2282510" y="2383286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maths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187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4716808" y="1829288"/>
            <a:ext cx="2425552" cy="242555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3358889" y="2314020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7111033" y="2314020"/>
            <a:ext cx="1351153" cy="153414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1715E7-84B0-D348-91A3-763561DA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Approaches to modelling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8AEEE-3733-964A-B58A-B11D47A227EB}"/>
              </a:ext>
            </a:extLst>
          </p:cNvPr>
          <p:cNvSpPr txBox="1"/>
          <p:nvPr/>
        </p:nvSpPr>
        <p:spPr>
          <a:xfrm>
            <a:off x="4913620" y="1329135"/>
            <a:ext cx="23541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Artistic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C8B71-7ADE-6143-9D3C-7AB3903F50D2}"/>
              </a:ext>
            </a:extLst>
          </p:cNvPr>
          <p:cNvSpPr txBox="1"/>
          <p:nvPr/>
        </p:nvSpPr>
        <p:spPr>
          <a:xfrm>
            <a:off x="8538740" y="2424087"/>
            <a:ext cx="1815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8BA63-2B9D-5644-851D-72EE375D80C2}"/>
              </a:ext>
            </a:extLst>
          </p:cNvPr>
          <p:cNvSpPr txBox="1"/>
          <p:nvPr/>
        </p:nvSpPr>
        <p:spPr>
          <a:xfrm>
            <a:off x="2282510" y="2383286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maths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ECEFF-7670-1B45-A775-F6DC1319D54E}"/>
              </a:ext>
            </a:extLst>
          </p:cNvPr>
          <p:cNvSpPr txBox="1"/>
          <p:nvPr/>
        </p:nvSpPr>
        <p:spPr>
          <a:xfrm>
            <a:off x="8462186" y="3294168"/>
            <a:ext cx="2577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3D scan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Photograph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Motion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2B3B9-E5F1-7F41-996C-1C86FA0A5D6F}"/>
              </a:ext>
            </a:extLst>
          </p:cNvPr>
          <p:cNvSpPr txBox="1"/>
          <p:nvPr/>
        </p:nvSpPr>
        <p:spPr>
          <a:xfrm>
            <a:off x="583796" y="3429000"/>
            <a:ext cx="3675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Use physics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Repeated procedure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Analytical shapes (sphere)</a:t>
            </a:r>
          </a:p>
        </p:txBody>
      </p:sp>
    </p:spTree>
    <p:extLst>
      <p:ext uri="{BB962C8B-B14F-4D97-AF65-F5344CB8AC3E}">
        <p14:creationId xmlns:p14="http://schemas.microsoft.com/office/powerpoint/2010/main" val="151489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6AC32-B225-DC41-AECA-00B3AE64C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257349" y="98961"/>
            <a:ext cx="1613654" cy="1613655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B70EA9-BB5C-7648-A8CB-CD1227BE0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"/>
                    </a14:imgEffect>
                  </a14:imgLayer>
                </a14:imgProps>
              </a:ext>
            </a:extLst>
          </a:blip>
          <a:srcRect t="14611" r="-2" b="8104"/>
          <a:stretch/>
        </p:blipFill>
        <p:spPr>
          <a:xfrm>
            <a:off x="5716668" y="1712616"/>
            <a:ext cx="3793091" cy="164892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65150-A3CE-E449-A9A9-0B64E7260D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9000"/>
                    </a14:imgEffect>
                  </a14:imgLayer>
                </a14:imgProps>
              </a:ext>
            </a:extLst>
          </a:blip>
          <a:srcRect r="-3" b="2368"/>
          <a:stretch/>
        </p:blipFill>
        <p:spPr>
          <a:xfrm>
            <a:off x="3207453" y="1712619"/>
            <a:ext cx="2887119" cy="1648921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00387-8F7F-7D42-9EC0-4B91A7DE4E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9000"/>
                    </a14:imgEffect>
                  </a14:imgLayer>
                </a14:imgProps>
              </a:ext>
            </a:extLst>
          </a:blip>
          <a:srcRect t="10048" r="2" b="32665"/>
          <a:stretch/>
        </p:blipFill>
        <p:spPr>
          <a:xfrm>
            <a:off x="4734898" y="3623363"/>
            <a:ext cx="2878316" cy="164892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D5C44-3805-5A4A-8194-34921D30688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</a:extLst>
          </a:blip>
          <a:srcRect t="7978" r="-2" b="31852"/>
          <a:stretch/>
        </p:blipFill>
        <p:spPr>
          <a:xfrm>
            <a:off x="1348400" y="3623363"/>
            <a:ext cx="3793091" cy="164892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DE6A6F-DE8D-444E-B209-D877192AF8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638" y="3931227"/>
            <a:ext cx="1033193" cy="1033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299C3D-5BB3-C049-AB93-E1D3817AFB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6615" y="2005107"/>
            <a:ext cx="1033193" cy="10331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229917-AE54-314D-B5FD-7FC57FBD88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9920" y="1958299"/>
            <a:ext cx="1917700" cy="127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32273B-9E49-374F-8114-EBAD16E8E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751" y="3890347"/>
            <a:ext cx="1033193" cy="103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8AE1F1-F571-784C-8E96-ACEA6F2C5D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8276" y="2188299"/>
            <a:ext cx="2608306" cy="26083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A24258-43A0-2446-A72D-24C290C6FF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19080" y="3028168"/>
            <a:ext cx="1145907" cy="8016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D2781D-D967-D543-9C3F-2461F07E622E}"/>
              </a:ext>
            </a:extLst>
          </p:cNvPr>
          <p:cNvSpPr txBox="1"/>
          <p:nvPr/>
        </p:nvSpPr>
        <p:spPr>
          <a:xfrm>
            <a:off x="9017506" y="4841401"/>
            <a:ext cx="28871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artistic expression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8DB62-7220-F04C-AC3C-C799C9FFD373}"/>
              </a:ext>
            </a:extLst>
          </p:cNvPr>
          <p:cNvSpPr txBox="1"/>
          <p:nvPr/>
        </p:nvSpPr>
        <p:spPr>
          <a:xfrm>
            <a:off x="2030397" y="429055"/>
            <a:ext cx="3686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manually created models</a:t>
            </a:r>
          </a:p>
        </p:txBody>
      </p:sp>
    </p:spTree>
    <p:extLst>
      <p:ext uri="{BB962C8B-B14F-4D97-AF65-F5344CB8AC3E}">
        <p14:creationId xmlns:p14="http://schemas.microsoft.com/office/powerpoint/2010/main" val="336873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220</Words>
  <Application>Microsoft Macintosh PowerPoint</Application>
  <PresentationFormat>Widescreen</PresentationFormat>
  <Paragraphs>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Calisto MT</vt:lpstr>
      <vt:lpstr>Wingdings 2</vt:lpstr>
      <vt:lpstr>Slate</vt:lpstr>
      <vt:lpstr>Computer Graphics: Rendering</vt:lpstr>
      <vt:lpstr>What is a model?</vt:lpstr>
      <vt:lpstr>What is a model?</vt:lpstr>
      <vt:lpstr>PowerPoint Presentation</vt:lpstr>
      <vt:lpstr>PowerPoint Presentation</vt:lpstr>
      <vt:lpstr>Search videos showing ‘effects breakdown’</vt:lpstr>
      <vt:lpstr>Approaches to modelling</vt:lpstr>
      <vt:lpstr>Approaches to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 shape representations</vt:lpstr>
      <vt:lpstr>3D modelling – common approaches</vt:lpstr>
      <vt:lpstr>Materials – common approaches</vt:lpstr>
      <vt:lpstr>Lighting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18</cp:revision>
  <dcterms:created xsi:type="dcterms:W3CDTF">2019-09-24T09:14:17Z</dcterms:created>
  <dcterms:modified xsi:type="dcterms:W3CDTF">2025-09-30T11:32:52Z</dcterms:modified>
</cp:coreProperties>
</file>